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handoutMasterIdLst>
    <p:handoutMasterId r:id="rId13"/>
  </p:handoutMasterIdLst>
  <p:sldIdLst>
    <p:sldId id="256" r:id="rId2"/>
    <p:sldId id="257" r:id="rId3"/>
    <p:sldId id="258" r:id="rId4"/>
    <p:sldId id="300" r:id="rId5"/>
    <p:sldId id="301" r:id="rId6"/>
    <p:sldId id="299" r:id="rId7"/>
    <p:sldId id="293" r:id="rId8"/>
    <p:sldId id="296" r:id="rId9"/>
    <p:sldId id="302" r:id="rId10"/>
    <p:sldId id="303" r:id="rId11"/>
    <p:sldId id="275" r:id="rId1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oslav Kovalenko" initials="JK" lastIdx="2" clrIdx="0">
    <p:extLst>
      <p:ext uri="{19B8F6BF-5375-455C-9EA6-DF929625EA0E}">
        <p15:presenceInfo xmlns:p15="http://schemas.microsoft.com/office/powerpoint/2012/main" userId="f2875fabc41284c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31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11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4D0D9-A515-4D32-BC83-A99682E2F8B2}" type="datetimeFigureOut">
              <a:rPr lang="cs-CZ" smtClean="0"/>
              <a:t>30.09.2019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6B59B-CCE4-4C0D-8163-A27884B484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9479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126321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274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553291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873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734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791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42065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6703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296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882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221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3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drii.shynkarenko@tul.c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liane.tul.cz/cz/MATLA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cs-CZ" dirty="0" smtClean="0"/>
              <a:t>Programování (</a:t>
            </a:r>
            <a:r>
              <a:rPr lang="en-US" dirty="0" smtClean="0"/>
              <a:t>P</a:t>
            </a:r>
            <a:r>
              <a:rPr lang="cs-CZ" dirty="0" smtClean="0"/>
              <a:t>RO)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913821" y="4656166"/>
            <a:ext cx="1452939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ct val="85000"/>
              </a:lnSpc>
              <a:spcBef>
                <a:spcPct val="0"/>
              </a:spcBef>
            </a:pPr>
            <a:r>
              <a:rPr lang="uk-UA" sz="3600" spc="-38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1</a:t>
            </a:r>
            <a:r>
              <a:rPr lang="cs-CZ" sz="3600" spc="-38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  <a:r>
              <a:rPr lang="cs-CZ" sz="3600" spc="-38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cv</a:t>
            </a:r>
            <a:r>
              <a:rPr lang="cs-CZ" sz="3600" spc="-38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  <a:endParaRPr lang="ru-RU" sz="3600" spc="-38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214832" y="4656166"/>
            <a:ext cx="3490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Andrii SHYNKARENKO</a:t>
            </a:r>
            <a:endParaRPr lang="uk-UA" sz="2400" dirty="0" smtClean="0"/>
          </a:p>
          <a:p>
            <a:r>
              <a:rPr lang="cs-CZ" sz="2400" u="sng" dirty="0" err="1" smtClean="0">
                <a:solidFill>
                  <a:srgbClr val="0070C0"/>
                </a:solidFill>
                <a:hlinkClick r:id="rId2"/>
              </a:rPr>
              <a:t>andrii</a:t>
            </a:r>
            <a:r>
              <a:rPr lang="cs-CZ" sz="2400" u="sng" dirty="0" err="1" smtClean="0">
                <a:solidFill>
                  <a:srgbClr val="0070C0"/>
                </a:solidFill>
                <a:hlinkClick r:id="rId2"/>
              </a:rPr>
              <a:t>.shynkarenko</a:t>
            </a:r>
            <a:r>
              <a:rPr lang="en-GB" sz="2400" u="sng" dirty="0" smtClean="0">
                <a:solidFill>
                  <a:srgbClr val="0070C0"/>
                </a:solidFill>
                <a:hlinkClick r:id="rId2"/>
              </a:rPr>
              <a:t>@</a:t>
            </a:r>
            <a:r>
              <a:rPr lang="cs-CZ" sz="2400" u="sng" dirty="0" smtClean="0">
                <a:solidFill>
                  <a:srgbClr val="0070C0"/>
                </a:solidFill>
                <a:hlinkClick r:id="rId2"/>
              </a:rPr>
              <a:t>tul.cz</a:t>
            </a:r>
            <a:endParaRPr lang="cs-CZ" sz="2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9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Programování v </a:t>
            </a:r>
            <a:r>
              <a:rPr lang="cs-CZ" b="1" dirty="0" err="1"/>
              <a:t>MATLABu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Garant</a:t>
            </a:r>
            <a:r>
              <a:rPr lang="cs-CZ" dirty="0"/>
              <a:t>: </a:t>
            </a:r>
            <a:r>
              <a:rPr lang="cs-CZ" dirty="0" smtClean="0"/>
              <a:t>		Ing</a:t>
            </a:r>
            <a:r>
              <a:rPr lang="cs-CZ" dirty="0"/>
              <a:t>. Michal </a:t>
            </a:r>
            <a:r>
              <a:rPr lang="cs-CZ" dirty="0" smtClean="0"/>
              <a:t>MOUČKA, </a:t>
            </a:r>
            <a:r>
              <a:rPr lang="cs-CZ" dirty="0"/>
              <a:t>Ph.D.</a:t>
            </a:r>
          </a:p>
          <a:p>
            <a:pPr marL="0" indent="0">
              <a:buNone/>
            </a:pPr>
            <a:r>
              <a:rPr lang="cs-CZ" dirty="0"/>
              <a:t>Vyučující: </a:t>
            </a:r>
            <a:r>
              <a:rPr lang="cs-CZ" dirty="0" smtClean="0"/>
              <a:t>	Ing</a:t>
            </a:r>
            <a:r>
              <a:rPr lang="cs-CZ" dirty="0"/>
              <a:t>. Jaroslav </a:t>
            </a:r>
            <a:r>
              <a:rPr lang="cs-CZ" dirty="0" smtClean="0"/>
              <a:t>KOVALENKO</a:t>
            </a:r>
          </a:p>
          <a:p>
            <a:pPr marL="0" indent="0">
              <a:buNone/>
            </a:pPr>
            <a:r>
              <a:rPr lang="cs-CZ" dirty="0" smtClean="0"/>
              <a:t>		Ing</a:t>
            </a:r>
            <a:r>
              <a:rPr lang="cs-CZ" dirty="0"/>
              <a:t>. </a:t>
            </a:r>
            <a:r>
              <a:rPr lang="cs-CZ" dirty="0" smtClean="0"/>
              <a:t>Andrii SHYNKARENKO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	Ing. Miroslav VAVROUŠEK</a:t>
            </a:r>
          </a:p>
          <a:p>
            <a:pPr marL="0" indent="0">
              <a:buNone/>
            </a:pPr>
            <a:r>
              <a:rPr lang="cs-CZ" dirty="0" smtClean="0"/>
              <a:t>Katedra výrobních systémů a automatizace (KSA) </a:t>
            </a:r>
            <a:r>
              <a:rPr lang="cs-CZ" u="sng" dirty="0">
                <a:solidFill>
                  <a:srgbClr val="0070C0"/>
                </a:solidFill>
              </a:rPr>
              <a:t>http://www.ksa.tul.cz</a:t>
            </a:r>
          </a:p>
          <a:p>
            <a:pPr marL="0" indent="0">
              <a:buNone/>
            </a:pPr>
            <a:r>
              <a:rPr lang="cs-CZ" dirty="0" smtClean="0"/>
              <a:t>Určen: 		pro studenty bez</a:t>
            </a:r>
            <a:r>
              <a:rPr lang="en-US" dirty="0" smtClean="0"/>
              <a:t> a z </a:t>
            </a:r>
            <a:r>
              <a:rPr lang="cs-CZ" dirty="0" smtClean="0"/>
              <a:t>malou zkušenosti programování </a:t>
            </a:r>
          </a:p>
          <a:p>
            <a:pPr marL="0" indent="0">
              <a:buNone/>
            </a:pPr>
            <a:r>
              <a:rPr lang="cs-CZ" dirty="0" smtClean="0"/>
              <a:t>Délka:		14 cvičení</a:t>
            </a:r>
            <a:r>
              <a:rPr lang="en-US" dirty="0" smtClean="0"/>
              <a:t>; 2 </a:t>
            </a:r>
            <a:r>
              <a:rPr lang="cs-CZ" dirty="0" smtClean="0"/>
              <a:t>písemky</a:t>
            </a:r>
            <a:r>
              <a:rPr lang="en-US" dirty="0" smtClean="0"/>
              <a:t>; </a:t>
            </a:r>
            <a:r>
              <a:rPr lang="cs-CZ" dirty="0" smtClean="0"/>
              <a:t>zápočet</a:t>
            </a:r>
            <a:r>
              <a:rPr lang="en-US" dirty="0" smtClean="0"/>
              <a:t>; </a:t>
            </a:r>
            <a:r>
              <a:rPr lang="cs-CZ" dirty="0"/>
              <a:t>z</a:t>
            </a:r>
            <a:r>
              <a:rPr lang="cs-CZ" dirty="0" smtClean="0"/>
              <a:t>kouška </a:t>
            </a:r>
            <a:r>
              <a:rPr lang="en-US" dirty="0" smtClean="0"/>
              <a:t> </a:t>
            </a:r>
            <a:r>
              <a:rPr lang="cs-CZ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81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Zápočet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2464593"/>
            <a:ext cx="7543800" cy="279447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dirty="0"/>
              <a:t>1. </a:t>
            </a:r>
            <a:r>
              <a:rPr lang="cs-CZ" sz="3000" dirty="0"/>
              <a:t>D</a:t>
            </a:r>
            <a:r>
              <a:rPr lang="cs-CZ" sz="3000" dirty="0" smtClean="0"/>
              <a:t>ocházka </a:t>
            </a:r>
            <a:r>
              <a:rPr lang="ru-RU" sz="3000" dirty="0"/>
              <a:t>(</a:t>
            </a:r>
            <a:r>
              <a:rPr lang="cs-CZ" sz="3000" dirty="0"/>
              <a:t>méně než </a:t>
            </a:r>
            <a:r>
              <a:rPr lang="cs-CZ" sz="3000" b="1" dirty="0"/>
              <a:t>3 </a:t>
            </a:r>
            <a:r>
              <a:rPr lang="cs-CZ" sz="3000" b="1" dirty="0" smtClean="0"/>
              <a:t>absence</a:t>
            </a:r>
            <a:r>
              <a:rPr lang="en-GB" sz="3000" b="1" dirty="0" smtClean="0"/>
              <a:t>. </a:t>
            </a:r>
            <a:r>
              <a:rPr lang="en-GB" sz="3000" dirty="0" smtClean="0"/>
              <a:t>3 je OK</a:t>
            </a:r>
            <a:r>
              <a:rPr lang="ru-RU" sz="3000" dirty="0" smtClean="0"/>
              <a:t>)</a:t>
            </a:r>
            <a:endParaRPr lang="cs-CZ" sz="3000" dirty="0"/>
          </a:p>
          <a:p>
            <a:pPr>
              <a:lnSpc>
                <a:spcPct val="150000"/>
              </a:lnSpc>
            </a:pPr>
            <a:r>
              <a:rPr lang="en-US" sz="3000" dirty="0"/>
              <a:t>2.</a:t>
            </a:r>
            <a:r>
              <a:rPr lang="cs-CZ" sz="3000" dirty="0"/>
              <a:t> </a:t>
            </a:r>
            <a:r>
              <a:rPr lang="cs-CZ" sz="3000" dirty="0" smtClean="0"/>
              <a:t>2 písemky, aritmetický průměr více než 70</a:t>
            </a:r>
            <a:r>
              <a:rPr lang="en-US" sz="3000" dirty="0" smtClean="0"/>
              <a:t>%</a:t>
            </a:r>
            <a:r>
              <a:rPr lang="cs-CZ" sz="3000" dirty="0" smtClean="0"/>
              <a:t> </a:t>
            </a:r>
            <a:endParaRPr lang="cs-CZ" sz="3000" dirty="0"/>
          </a:p>
          <a:p>
            <a:pPr>
              <a:lnSpc>
                <a:spcPct val="150000"/>
              </a:lnSpc>
            </a:pPr>
            <a:r>
              <a:rPr lang="ru-RU" sz="3000" dirty="0"/>
              <a:t>3</a:t>
            </a:r>
            <a:r>
              <a:rPr lang="cs-CZ" sz="3000" dirty="0"/>
              <a:t>. </a:t>
            </a:r>
            <a:r>
              <a:rPr lang="cs-CZ" sz="3000" dirty="0" smtClean="0"/>
              <a:t>Aktivita </a:t>
            </a:r>
            <a:r>
              <a:rPr lang="cs-CZ" sz="3000" dirty="0"/>
              <a:t>během </a:t>
            </a:r>
            <a:r>
              <a:rPr lang="cs-CZ" sz="3000" dirty="0" smtClean="0"/>
              <a:t>cvičení</a:t>
            </a:r>
            <a:r>
              <a:rPr lang="cs-CZ" sz="3000" dirty="0" smtClean="0"/>
              <a:t>, DU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18585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941294"/>
            <a:ext cx="7543800" cy="796067"/>
          </a:xfrm>
        </p:spPr>
        <p:txBody>
          <a:bodyPr/>
          <a:lstStyle/>
          <a:p>
            <a:r>
              <a:rPr lang="cs-CZ" dirty="0" smtClean="0"/>
              <a:t>Programovací jazyky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1971" y="1737361"/>
            <a:ext cx="7543800" cy="90232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u="sng" dirty="0" err="1" smtClean="0"/>
              <a:t>Nízkoúrovňové</a:t>
            </a:r>
            <a:r>
              <a:rPr lang="cs-CZ" sz="2400" u="sng" dirty="0" smtClean="0"/>
              <a:t> jazyky</a:t>
            </a:r>
            <a:r>
              <a:rPr lang="cs-CZ" sz="2400" dirty="0" smtClean="0"/>
              <a:t>: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Strojový kód (Dvojková soustava)   SK (Šestnáctková</a:t>
            </a:r>
            <a:r>
              <a:rPr lang="cs-CZ" dirty="0"/>
              <a:t>) </a:t>
            </a:r>
            <a:r>
              <a:rPr lang="cs-CZ" dirty="0" smtClean="0"/>
              <a:t>             Assembler     </a:t>
            </a:r>
          </a:p>
          <a:p>
            <a:pPr marL="0" indent="0">
              <a:lnSpc>
                <a:spcPct val="150000"/>
              </a:lnSpc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71" y="2820975"/>
            <a:ext cx="8154263" cy="193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1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941294"/>
            <a:ext cx="7543800" cy="796067"/>
          </a:xfrm>
        </p:spPr>
        <p:txBody>
          <a:bodyPr/>
          <a:lstStyle/>
          <a:p>
            <a:r>
              <a:rPr lang="cs-CZ" dirty="0" smtClean="0"/>
              <a:t>Programovací jazyky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1971" y="1737360"/>
            <a:ext cx="7543800" cy="462893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u="sng" dirty="0" smtClean="0"/>
              <a:t>Vysokoúrovňové jazyky</a:t>
            </a:r>
            <a:r>
              <a:rPr lang="cs-CZ" sz="2400" dirty="0" smtClean="0"/>
              <a:t>: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1953 – FORTRAN (</a:t>
            </a:r>
            <a:r>
              <a:rPr lang="cs-CZ" dirty="0" err="1" smtClean="0"/>
              <a:t>FORmula</a:t>
            </a:r>
            <a:r>
              <a:rPr lang="cs-CZ" dirty="0" smtClean="0"/>
              <a:t> </a:t>
            </a:r>
            <a:r>
              <a:rPr lang="cs-CZ" dirty="0" err="1" smtClean="0"/>
              <a:t>TRANslator</a:t>
            </a:r>
            <a:r>
              <a:rPr lang="cs-CZ" dirty="0" smtClean="0"/>
              <a:t>) – jeho cíl udělat programování jednodušším, obzvlášť pro matematické úlohy.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1970 – 2019 C, C++, C</a:t>
            </a:r>
            <a:r>
              <a:rPr lang="en-US" dirty="0" smtClean="0"/>
              <a:t>#, Java, Python, Ruby </a:t>
            </a:r>
            <a:r>
              <a:rPr lang="en-US" dirty="0" err="1" smtClean="0"/>
              <a:t>atd</a:t>
            </a:r>
            <a:r>
              <a:rPr lang="en-US" dirty="0" smtClean="0"/>
              <a:t>. (</a:t>
            </a:r>
            <a:r>
              <a:rPr lang="cs-CZ" dirty="0" smtClean="0"/>
              <a:t>více než 2300 rok 2001)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Žebříček nejvíce používaných (září 2019)</a:t>
            </a:r>
            <a:r>
              <a:rPr lang="en-US" dirty="0" smtClean="0"/>
              <a:t>: </a:t>
            </a:r>
            <a:r>
              <a:rPr lang="cs-CZ" sz="1600" dirty="0">
                <a:hlinkClick r:id="rId2"/>
              </a:rPr>
              <a:t>https://www.tiobe.com/tiobe-index//</a:t>
            </a:r>
            <a:endParaRPr lang="en-US" sz="16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#1 Java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#2 C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#3 Python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#18 </a:t>
            </a:r>
            <a:r>
              <a:rPr lang="en-US" b="1" dirty="0" smtClean="0"/>
              <a:t>MATLAB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#19 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#20 Perl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354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MATLAB by </a:t>
            </a:r>
            <a:r>
              <a:rPr lang="cs-CZ" dirty="0" err="1" smtClean="0"/>
              <a:t>MathWorks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2059479"/>
            <a:ext cx="7543800" cy="40882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 Hlavní cíl je zjednodušit programování matematických úloh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dirty="0"/>
              <a:t> </a:t>
            </a:r>
            <a:r>
              <a:rPr lang="cs-CZ" dirty="0" smtClean="0"/>
              <a:t>Je mnohokrát jednodušší než FORTRAN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 Konec 1970 let prof. </a:t>
            </a:r>
            <a:r>
              <a:rPr lang="cs-CZ" dirty="0" err="1" smtClean="0"/>
              <a:t>Cleve</a:t>
            </a:r>
            <a:r>
              <a:rPr lang="cs-CZ" dirty="0" smtClean="0"/>
              <a:t> </a:t>
            </a:r>
            <a:r>
              <a:rPr lang="cs-CZ" dirty="0" err="1" smtClean="0"/>
              <a:t>Moler</a:t>
            </a:r>
            <a:endParaRPr lang="cs-CZ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 </a:t>
            </a:r>
            <a:r>
              <a:rPr lang="cs-CZ" dirty="0" err="1" smtClean="0"/>
              <a:t>MathWorks</a:t>
            </a:r>
            <a:r>
              <a:rPr lang="cs-CZ" dirty="0" smtClean="0"/>
              <a:t>, Inc. 1984, </a:t>
            </a:r>
            <a:r>
              <a:rPr lang="cs-CZ" dirty="0" err="1" smtClean="0"/>
              <a:t>Cleve</a:t>
            </a:r>
            <a:r>
              <a:rPr lang="cs-CZ" dirty="0" smtClean="0"/>
              <a:t> </a:t>
            </a:r>
            <a:r>
              <a:rPr lang="cs-CZ" dirty="0" err="1"/>
              <a:t>M</a:t>
            </a:r>
            <a:r>
              <a:rPr lang="cs-CZ" dirty="0" err="1" smtClean="0"/>
              <a:t>oler</a:t>
            </a:r>
            <a:r>
              <a:rPr lang="cs-CZ" dirty="0" smtClean="0"/>
              <a:t> a Jack </a:t>
            </a:r>
            <a:r>
              <a:rPr lang="cs-CZ" dirty="0" err="1" smtClean="0"/>
              <a:t>Little</a:t>
            </a:r>
            <a:r>
              <a:rPr lang="cs-CZ" dirty="0" smtClean="0"/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dirty="0"/>
              <a:t> </a:t>
            </a:r>
            <a:r>
              <a:rPr lang="cs-CZ" dirty="0" smtClean="0"/>
              <a:t>100 produktů, 1 mil. uživatelů, učí se na 5 tis. univerzitách včetně TUL  </a:t>
            </a:r>
            <a:endParaRPr lang="en-US" dirty="0" smtClean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000" dirty="0" smtClean="0"/>
              <a:t>Stáhnout</a:t>
            </a:r>
            <a:r>
              <a:rPr lang="en-US" sz="3000" dirty="0" smtClean="0"/>
              <a:t>, </a:t>
            </a:r>
            <a:r>
              <a:rPr lang="en-US" sz="3000" dirty="0" err="1" smtClean="0"/>
              <a:t>nebo</a:t>
            </a:r>
            <a:r>
              <a:rPr lang="en-US" sz="3000" dirty="0" smtClean="0"/>
              <a:t> </a:t>
            </a:r>
            <a:r>
              <a:rPr lang="cs-CZ" sz="3000" dirty="0" smtClean="0"/>
              <a:t>používat on-line verze se da na  </a:t>
            </a:r>
            <a:r>
              <a:rPr lang="cs-CZ" sz="3200" dirty="0">
                <a:hlinkClick r:id="rId2"/>
              </a:rPr>
              <a:t>http://liane.tul.cz/cz/MATLAB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84571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Grafické rozhraní</a:t>
            </a:r>
            <a:r>
              <a:rPr lang="en-US" dirty="0" smtClean="0"/>
              <a:t> (GUI)</a:t>
            </a:r>
            <a:endParaRPr lang="ru-RU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331" y="1846263"/>
            <a:ext cx="5571788" cy="4022725"/>
          </a:xfrm>
        </p:spPr>
      </p:pic>
    </p:spTree>
    <p:extLst>
      <p:ext uri="{BB962C8B-B14F-4D97-AF65-F5344CB8AC3E}">
        <p14:creationId xmlns:p14="http://schemas.microsoft.com/office/powerpoint/2010/main" val="142908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Window </a:t>
            </a:r>
            <a:endParaRPr lang="ru-RU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2960" y="2702244"/>
            <a:ext cx="73663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Příkazy pro správu prostředí: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help				</a:t>
            </a:r>
            <a:r>
              <a:rPr lang="cs-CZ" sz="1400" dirty="0">
                <a:cs typeface="Courier New" panose="02070309020205020404" pitchFamily="49" charset="0"/>
              </a:rPr>
              <a:t>nejdůležitější </a:t>
            </a:r>
            <a:r>
              <a:rPr lang="cs-CZ" sz="1400" dirty="0" smtClean="0">
                <a:cs typeface="Courier New" panose="02070309020205020404" pitchFamily="49" charset="0"/>
              </a:rPr>
              <a:t>přikaž :)</a:t>
            </a:r>
            <a:endParaRPr lang="en-US" sz="1400" dirty="0"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cs-CZ" sz="1400" dirty="0" smtClean="0">
                <a:cs typeface="Courier New" panose="02070309020205020404" pitchFamily="49" charset="0"/>
              </a:rPr>
              <a:t>příkaz pro vymazání obrazovky</a:t>
            </a:r>
            <a:endParaRPr lang="en-US" sz="1400" dirty="0" smtClean="0"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clear var_1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var_2	</a:t>
            </a:r>
            <a:r>
              <a:rPr lang="cs-CZ" sz="1400" dirty="0">
                <a:cs typeface="Courier New" panose="02070309020205020404" pitchFamily="49" charset="0"/>
              </a:rPr>
              <a:t>příkaz pro vymazání </a:t>
            </a:r>
            <a:r>
              <a:rPr lang="cs-CZ" sz="1400" dirty="0" smtClean="0">
                <a:cs typeface="Courier New" panose="02070309020205020404" pitchFamily="49" charset="0"/>
              </a:rPr>
              <a:t>proměnných var_1 a var_2</a:t>
            </a:r>
            <a:endParaRPr lang="cs-CZ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format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compact 		</a:t>
            </a:r>
            <a:r>
              <a:rPr lang="cs-CZ" sz="1400" dirty="0">
                <a:cs typeface="Courier New" panose="02070309020205020404" pitchFamily="49" charset="0"/>
              </a:rPr>
              <a:t>příkaz pro potlačení extra mezer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quit</a:t>
            </a:r>
            <a:r>
              <a:rPr lang="cs-CZ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cs-CZ" sz="1400" dirty="0">
                <a:cs typeface="Courier New" panose="02070309020205020404" pitchFamily="49" charset="0"/>
              </a:rPr>
              <a:t>příkaz pro ukončení </a:t>
            </a:r>
            <a:r>
              <a:rPr lang="cs-CZ" sz="1400" dirty="0" smtClean="0">
                <a:cs typeface="Courier New" panose="02070309020205020404" pitchFamily="49" charset="0"/>
              </a:rPr>
              <a:t>programu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help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ops			</a:t>
            </a:r>
            <a:r>
              <a:rPr lang="cs-CZ" sz="1400" dirty="0">
                <a:cs typeface="Courier New" panose="02070309020205020404" pitchFamily="49" charset="0"/>
              </a:rPr>
              <a:t>operátory a speciální symboly</a:t>
            </a:r>
            <a:endParaRPr lang="en-US" sz="1400" dirty="0"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cs-CZ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help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elfun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400" dirty="0" smtClean="0">
                <a:cs typeface="Courier New" panose="02070309020205020404" pitchFamily="49" charset="0"/>
              </a:rPr>
              <a:t>elementární matematické </a:t>
            </a:r>
            <a:r>
              <a:rPr lang="cs-CZ" sz="1400" dirty="0">
                <a:cs typeface="Courier New" panose="02070309020205020404" pitchFamily="49" charset="0"/>
              </a:rPr>
              <a:t>funkce</a:t>
            </a:r>
            <a:endParaRPr lang="uk-UA" sz="1400" dirty="0"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Ctrl + C – zastaví vypočet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x a X </a:t>
            </a:r>
            <a:r>
              <a:rPr lang="cs-CZ" dirty="0" smtClean="0"/>
              <a:t>jsou různé proměnné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mezery nejsou důležité </a:t>
            </a:r>
            <a:endParaRPr lang="en-US" dirty="0" smtClean="0"/>
          </a:p>
          <a:p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822960" y="1940894"/>
            <a:ext cx="7127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je příkazový řádek sloužící ke spouštění jednotlivých příkazů, funkcí a skriptů a zobrazování jejich výstupů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799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Workspace</a:t>
            </a:r>
            <a:endParaRPr lang="ru-RU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2960" y="2702244"/>
            <a:ext cx="736638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Předdefinované proměnné a konstanty: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cs-CZ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ans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cs-CZ" sz="1400" dirty="0" smtClean="0">
                <a:cs typeface="Courier New" panose="02070309020205020404" pitchFamily="49" charset="0"/>
              </a:rPr>
              <a:t>v</a:t>
            </a:r>
            <a:r>
              <a:rPr lang="cs-CZ" sz="1400" dirty="0" smtClean="0"/>
              <a:t>ýsledek </a:t>
            </a:r>
            <a:r>
              <a:rPr lang="cs-CZ" sz="1400" dirty="0"/>
              <a:t>posledního (nikam nepřiřazeného) výrazu</a:t>
            </a:r>
            <a:endParaRPr lang="en-US" sz="1400" dirty="0" smtClean="0"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			</a:t>
            </a:r>
            <a:r>
              <a:rPr lang="cs-CZ" sz="1400" dirty="0" smtClean="0">
                <a:cs typeface="Courier New" panose="02070309020205020404" pitchFamily="49" charset="0"/>
              </a:rPr>
              <a:t>konstanta</a:t>
            </a:r>
            <a:r>
              <a:rPr lang="en-US" sz="1400" dirty="0" smtClean="0">
                <a:cs typeface="Courier New" panose="02070309020205020404" pitchFamily="49" charset="0"/>
              </a:rPr>
              <a:t> </a:t>
            </a:r>
            <a:r>
              <a:rPr lang="el-GR" sz="1400" dirty="0" smtClean="0">
                <a:cs typeface="Courier New" panose="02070309020205020404" pitchFamily="49" charset="0"/>
              </a:rPr>
              <a:t>π</a:t>
            </a:r>
            <a:endParaRPr lang="cs-CZ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cs-CZ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cs-CZ" sz="1400" dirty="0" smtClean="0">
                <a:cs typeface="Courier New" panose="02070309020205020404" pitchFamily="49" charset="0"/>
              </a:rPr>
              <a:t>imaginární jednotka (lze ji předefinovat)</a:t>
            </a:r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cs-CZ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inf</a:t>
            </a:r>
            <a:r>
              <a:rPr lang="cs-CZ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cs-CZ" sz="1400" dirty="0" smtClean="0">
                <a:cs typeface="Courier New" panose="02070309020205020404" pitchFamily="49" charset="0"/>
              </a:rPr>
              <a:t>nekonečno </a:t>
            </a:r>
            <a:r>
              <a:rPr lang="cs-CZ" sz="1400" dirty="0">
                <a:cs typeface="Courier New" panose="02070309020205020404" pitchFamily="49" charset="0"/>
              </a:rPr>
              <a:t>velké číslo (infinity, například výsledek operace 1/0)</a:t>
            </a:r>
            <a:endParaRPr lang="en-US" sz="1400" dirty="0">
              <a:cs typeface="Courier New" panose="020703090202050204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cs-CZ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nan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cs-CZ" sz="1400" dirty="0" smtClean="0">
                <a:cs typeface="Courier New" panose="02070309020205020404" pitchFamily="49" charset="0"/>
              </a:rPr>
              <a:t>ne-číslo </a:t>
            </a:r>
            <a:r>
              <a:rPr lang="en-US" sz="1400" dirty="0" smtClean="0">
                <a:cs typeface="Courier New" panose="02070309020205020404" pitchFamily="49" charset="0"/>
              </a:rPr>
              <a:t>(</a:t>
            </a:r>
            <a:r>
              <a:rPr lang="en-US" sz="1400" dirty="0">
                <a:cs typeface="Courier New" panose="02070309020205020404" pitchFamily="49" charset="0"/>
              </a:rPr>
              <a:t>not a number, </a:t>
            </a:r>
            <a:r>
              <a:rPr lang="cs-CZ" sz="1400" dirty="0">
                <a:cs typeface="Courier New" panose="02070309020205020404" pitchFamily="49" charset="0"/>
              </a:rPr>
              <a:t>například výsledek operace 0/0</a:t>
            </a:r>
            <a:r>
              <a:rPr lang="cs-CZ" sz="1400" dirty="0" smtClean="0">
                <a:cs typeface="Courier New" panose="02070309020205020404" pitchFamily="49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whos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dirty="0" smtClean="0">
                <a:cs typeface="Courier New" panose="02070309020205020404" pitchFamily="49" charset="0"/>
              </a:rPr>
              <a:t>	</a:t>
            </a:r>
            <a:r>
              <a:rPr lang="cs-CZ" sz="1400" dirty="0" smtClean="0">
                <a:cs typeface="Courier New" panose="02070309020205020404" pitchFamily="49" charset="0"/>
              </a:rPr>
              <a:t>aktuální seznam proměnných</a:t>
            </a:r>
            <a:endParaRPr lang="uk-UA" sz="1400" dirty="0">
              <a:cs typeface="Courier New" panose="02070309020205020404" pitchFamily="49" charset="0"/>
            </a:endParaRPr>
          </a:p>
          <a:p>
            <a:endParaRPr lang="cs-CZ" dirty="0"/>
          </a:p>
          <a:p>
            <a:r>
              <a:rPr lang="cs-CZ" dirty="0" smtClean="0"/>
              <a:t>Další proměnné a konstanty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help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elmat</a:t>
            </a:r>
            <a:endParaRPr lang="cs-CZ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22960" y="1940894"/>
            <a:ext cx="712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obsahuje informace o všech definovaných proměnných</a:t>
            </a:r>
          </a:p>
        </p:txBody>
      </p:sp>
    </p:spTree>
    <p:extLst>
      <p:ext uri="{BB962C8B-B14F-4D97-AF65-F5344CB8AC3E}">
        <p14:creationId xmlns:p14="http://schemas.microsoft.com/office/powerpoint/2010/main" val="371777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59" y="286604"/>
            <a:ext cx="7866715" cy="1450757"/>
          </a:xfrm>
        </p:spPr>
        <p:txBody>
          <a:bodyPr/>
          <a:lstStyle/>
          <a:p>
            <a:r>
              <a:rPr lang="en-US" dirty="0" smtClean="0"/>
              <a:t>Current Folder</a:t>
            </a:r>
            <a:r>
              <a:rPr lang="cs-CZ" dirty="0" smtClean="0"/>
              <a:t> (Aktuální složka)</a:t>
            </a:r>
            <a:endParaRPr lang="ru-RU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2960" y="2513759"/>
            <a:ext cx="73663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 online verzi  je fyzický umístěna na serverech </a:t>
            </a:r>
            <a:r>
              <a:rPr lang="cs-CZ" dirty="0" err="1" smtClean="0"/>
              <a:t>MathWorks</a:t>
            </a:r>
            <a:r>
              <a:rPr lang="cs-CZ" dirty="0" smtClean="0"/>
              <a:t>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MATLAB </a:t>
            </a:r>
            <a:r>
              <a:rPr lang="cs-CZ" dirty="0" smtClean="0"/>
              <a:t>na univerzitních počítačích promazává aktuální složku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r>
              <a:rPr lang="cs-CZ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cs-CZ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22960" y="1940894"/>
            <a:ext cx="712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je místo kam MATLAB ukládá soubory, obsahující vaše programy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039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Domácí úkol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45289" y="2354220"/>
                <a:ext cx="7174091" cy="3017520"/>
              </a:xfrm>
            </p:spPr>
            <p:txBody>
              <a:bodyPr>
                <a:normAutofit/>
              </a:bodyPr>
              <a:lstStyle/>
              <a:p>
                <a:r>
                  <a:rPr lang="cs-CZ" sz="4000" i="0" dirty="0" smtClean="0">
                    <a:latin typeface="Cambria Math" panose="02040503050406030204" pitchFamily="18" charset="0"/>
                  </a:rPr>
                  <a:t>Nainstalovat</a:t>
                </a:r>
                <a:r>
                  <a:rPr lang="en-GB" sz="400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GB" sz="4000" b="1" i="0" dirty="0" smtClean="0">
                    <a:latin typeface="Cambria Math" panose="02040503050406030204" pitchFamily="18" charset="0"/>
                  </a:rPr>
                  <a:t>MATLAB</a:t>
                </a:r>
              </a:p>
              <a:p>
                <a14:m>
                  <m:oMath xmlns:m="http://schemas.openxmlformats.org/officeDocument/2006/math">
                    <m:r>
                      <a:rPr lang="cs-CZ" sz="4000" b="1" i="0" smtClean="0">
                        <a:latin typeface="Cambria Math" panose="02040503050406030204" pitchFamily="18" charset="0"/>
                      </a:rPr>
                      <m:t>𝐌𝐚𝐭𝐢𝐜𝐞</m:t>
                    </m:r>
                  </m:oMath>
                </a14:m>
                <a:r>
                  <a:rPr lang="cs-CZ" sz="3600" dirty="0" smtClean="0"/>
                  <a:t> v matematice</a:t>
                </a:r>
                <a:endParaRPr lang="ru-RU" sz="36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5289" y="2354220"/>
                <a:ext cx="7174091" cy="3017520"/>
              </a:xfrm>
              <a:blipFill>
                <a:blip r:embed="rId2"/>
                <a:stretch>
                  <a:fillRect l="-2719" t="-565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99009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8174</TotalTime>
  <Words>297</Words>
  <Application>Microsoft Office PowerPoint</Application>
  <PresentationFormat>Předvádění na obrazovce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Courier New</vt:lpstr>
      <vt:lpstr>Retrospektiva</vt:lpstr>
      <vt:lpstr>Programování (PRO)</vt:lpstr>
      <vt:lpstr>Programování v MATLABu</vt:lpstr>
      <vt:lpstr>Zápočet </vt:lpstr>
      <vt:lpstr>Programovací jazyky  </vt:lpstr>
      <vt:lpstr>Programovací jazyky  </vt:lpstr>
      <vt:lpstr>MATLAB by MathWorks</vt:lpstr>
      <vt:lpstr>Grafické rozhraní (GUI)</vt:lpstr>
      <vt:lpstr>Command Window </vt:lpstr>
      <vt:lpstr>Workspace</vt:lpstr>
      <vt:lpstr>Current Folder (Aktuální složka)</vt:lpstr>
      <vt:lpstr>Domácí úkol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PPI</dc:title>
  <dc:creator>shinkar</dc:creator>
  <cp:lastModifiedBy>Andrii Shynkarenko</cp:lastModifiedBy>
  <cp:revision>124</cp:revision>
  <cp:lastPrinted>2019-09-30T17:37:20Z</cp:lastPrinted>
  <dcterms:created xsi:type="dcterms:W3CDTF">2014-10-08T22:29:47Z</dcterms:created>
  <dcterms:modified xsi:type="dcterms:W3CDTF">2019-10-01T14:02:30Z</dcterms:modified>
</cp:coreProperties>
</file>